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9" r:id="rId9"/>
    <p:sldId id="268" r:id="rId10"/>
    <p:sldId id="261" r:id="rId11"/>
    <p:sldId id="262" r:id="rId12"/>
    <p:sldId id="270" r:id="rId13"/>
    <p:sldId id="263" r:id="rId14"/>
    <p:sldId id="265" r:id="rId15"/>
  </p:sldIdLst>
  <p:sldSz cx="14630400" cy="8229600"/>
  <p:notesSz cx="8229600" cy="14630400"/>
  <p:embeddedFontLst>
    <p:embeddedFont>
      <p:font typeface="Inter" panose="02020500000000000000" charset="0"/>
      <p:regular r:id="rId17"/>
    </p:embeddedFont>
    <p:embeddedFont>
      <p:font typeface="標楷體" panose="03000509000000000000" pitchFamily="65" charset="-120"/>
      <p:regular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337BC-8C64-4ADA-9BFB-0140220115B6}" v="160" dt="2025-12-09T14:25:14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04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F52B9-B068-4658-5FC9-64AF2F72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27D64-256B-1315-1B54-D03FE4C3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2C946-BF13-04B7-07D4-13497F3FA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EA62A-46A1-D8C8-DE02-BBED3C68E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9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8FF4-4812-4BF0-1F9B-ACFF0B68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CC928-7534-B2AA-B813-C943DBC3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CC4BC-CA19-F720-04D3-1DBEAB91A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F95F-5A2A-E3BA-131C-B3D9160B2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94FF-90E2-EA1C-AFF1-A450F790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ABD1B-7141-48BC-7CD1-7B605916B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F9EE2-FD42-711D-33E9-CF52CCEA0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E0274-794D-E4D3-EB22-99D5170C5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4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C8A4-C745-4B42-F85B-9A65E103F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5EF73-6C9A-20FF-FE0F-7A7235E53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1579A-39DA-D4DB-8F9F-22BCF7B5A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B09AD-5584-9326-6B59-93570F8A1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ED083-CD90-469F-1712-488D84EB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5E3D7-3E44-08B8-E3D2-7EE72001E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43D93-23D3-C8CF-1BE2-6330323B9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217E4-BC05-5BE0-9D7D-13AB1769C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5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60286" y="1933575"/>
            <a:ext cx="8159711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基於非監督式學習的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5550"/>
              </a:lnSpc>
            </a:pP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SEM 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微結構缺陷偵測</a:t>
            </a:r>
            <a:endParaRPr lang="en-US" sz="44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01442" y="3845838"/>
            <a:ext cx="51024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+ Autoencoder-based Anomaly Detection</a:t>
            </a:r>
          </a:p>
          <a:p>
            <a:pPr marL="0" indent="0" algn="l">
              <a:lnSpc>
                <a:spcPts val="3300"/>
              </a:lnSpc>
              <a:buNone/>
            </a:pPr>
            <a:endParaRPr lang="en-US" sz="26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8692" y="4784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作者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：</a:t>
            </a: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梁家毓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E54111213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國立成功大學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材料科學與工程學系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如何避免SEM電子束所造成之樣品損壞？ - 勀傑科技有限公司">
            <a:extLst>
              <a:ext uri="{FF2B5EF4-FFF2-40B4-BE49-F238E27FC236}">
                <a16:creationId xmlns:a16="http://schemas.microsoft.com/office/drawing/2014/main" id="{1634ABB2-D4A9-F6A9-0C0F-667D1F7B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8" y="3867150"/>
            <a:ext cx="6334125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開啟相片">
            <a:extLst>
              <a:ext uri="{FF2B5EF4-FFF2-40B4-BE49-F238E27FC236}">
                <a16:creationId xmlns:a16="http://schemas.microsoft.com/office/drawing/2014/main" id="{7BFEE098-5C5D-E1AE-D7BC-C4073657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0"/>
            <a:ext cx="63341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403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Convolutional </a:t>
            </a:r>
            <a:r>
              <a:rPr lang="en-US" sz="445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AutoEncoder</a:t>
            </a: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(CAE) </a:t>
            </a:r>
            <a:r>
              <a:rPr lang="en-US" sz="44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架構</a:t>
            </a:r>
            <a:endParaRPr lang="en-US" sz="44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14341"/>
            <a:ext cx="4188738" cy="2835235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Encoder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壓縮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 學習 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SEM</a:t>
            </a: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 的核心特徵 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像是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grain boundary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、明暗紋理、孔洞等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85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壓到一個很小的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feature vector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（例如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16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維或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32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維的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latent space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）。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214341"/>
            <a:ext cx="4196358" cy="2835235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Decoder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還原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 嘗試還原 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patch</a:t>
            </a:r>
          </a:p>
          <a:p>
            <a:pPr>
              <a:lnSpc>
                <a:spcPts val="285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把壓縮後的特徵解碼、重建回一張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64×64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SEM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影像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2" y="5214341"/>
            <a:ext cx="4851371" cy="292266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缺陷偵測原理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9620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正常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microstructure →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容易重建 →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error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低</a:t>
            </a:r>
          </a:p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缺陷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microstructure →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重建失敗 →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error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高</a:t>
            </a:r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*為什麼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CAE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適合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SEM?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缺陷檢測原理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：</a:t>
            </a:r>
            <a:r>
              <a:rPr lang="en-US" altLang="zh-TW" sz="4400" dirty="0" err="1"/>
              <a:t>Reconstruction</a:t>
            </a:r>
            <a:r>
              <a:rPr lang="en-US" altLang="zh-TW" sz="4400" dirty="0"/>
              <a:t> Error Heatmap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07382" y="178686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檢測</a:t>
            </a:r>
            <a:r>
              <a:rPr lang="zh-TW" altLang="en-US" sz="24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缺陷</a:t>
            </a:r>
            <a:r>
              <a:rPr lang="en-US" sz="240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的核心是透過比較</a:t>
            </a:r>
            <a:r>
              <a:rPr lang="zh-TW" altLang="en-US" sz="24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「原始輸入圖像」</a:t>
            </a:r>
            <a:r>
              <a:rPr lang="en-US" sz="24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與</a:t>
            </a:r>
            <a:r>
              <a:rPr lang="zh-TW" altLang="en-US" sz="24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「模型重建後圖像」</a:t>
            </a:r>
            <a:r>
              <a:rPr lang="en-US" sz="240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之間的差異來識別缺陷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7382" y="26528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工作機制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07382" y="31810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模型在重建缺陷 (如劃痕、空洞) 時會失敗，導致重建圖像與原始圖像存在顯著差異。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07382" y="391308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透過計算像素級差異，我們可以生成一個</a:t>
            </a:r>
            <a:r>
              <a:rPr 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殘差圖</a:t>
            </a: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07382" y="43151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殘差圖中較高的像素差異值，即代表潛在的缺陷位置。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DC2424F-CEF7-DC9B-BA54-25A0F425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917" y="1223156"/>
            <a:ext cx="7049484" cy="30198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ADC321-069B-40CD-0D34-F5C16ECAC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917" y="4234339"/>
            <a:ext cx="7049484" cy="40008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E9602-9625-B25B-0DAD-B4960F12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85FF3B-9FD4-0C37-02CC-55AC7D3B410C}"/>
              </a:ext>
            </a:extLst>
          </p:cNvPr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缺陷檢測原理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：</a:t>
            </a:r>
            <a:r>
              <a:rPr lang="en-US" altLang="zh-TW" sz="4400" dirty="0" err="1"/>
              <a:t>Reconstruction</a:t>
            </a:r>
            <a:r>
              <a:rPr lang="en-US" altLang="zh-TW" sz="4400" dirty="0"/>
              <a:t> Error Heatmap</a:t>
            </a:r>
            <a:endParaRPr lang="en-US" sz="405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1AFA4C-AA9F-7EEF-BD7D-12EEFF65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2340882"/>
            <a:ext cx="5300739" cy="32118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D1DFBAA-2399-8642-5D75-F14B61A6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2340882"/>
            <a:ext cx="7558268" cy="58887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225E05A-C7B2-B719-D8B7-750040530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5" y="5823286"/>
            <a:ext cx="5290422" cy="21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634157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實驗結果：可視化</a:t>
            </a:r>
            <a:r>
              <a:rPr lang="en-US" altLang="zh-TW" sz="4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缺陷</a:t>
            </a:r>
            <a:endParaRPr 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311" y="1427402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以下是缺陷檢測過程的視覺化展示，清晰呈現了從原始圖像到最終缺陷定位的步驟。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19602" y="1955507"/>
            <a:ext cx="1706910" cy="676037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412043" y="2184937"/>
            <a:ext cx="338018" cy="422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619602" y="283162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原始 SEM 圖像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51396" y="3203519"/>
            <a:ext cx="3750231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顯示帶有缺陷的微結構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3310882" y="1955507"/>
            <a:ext cx="1706910" cy="676037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164337" y="2197799"/>
            <a:ext cx="338018" cy="422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3141240" y="2841540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重建誤差熱力圖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004720" y="3182908"/>
            <a:ext cx="2308060" cy="48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突出顯示高誤差區域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，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即潛在缺陷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595852" y="1978910"/>
            <a:ext cx="1991968" cy="676037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88146" y="2197798"/>
            <a:ext cx="338018" cy="422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5657672" y="2845092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最終二值化遮罩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524263" y="3211682"/>
            <a:ext cx="375035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隔離並標識出缺陷位置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726E0965-8D0B-6622-72B3-403EFD11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3" t="38747" r="2890" b="22149"/>
          <a:stretch>
            <a:fillRect/>
          </a:stretch>
        </p:blipFill>
        <p:spPr>
          <a:xfrm>
            <a:off x="483406" y="6122484"/>
            <a:ext cx="6244684" cy="195855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2154EA6-ECA8-0FBD-8753-70355A74F1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72" t="43854" r="20256" b="13360"/>
          <a:stretch>
            <a:fillRect/>
          </a:stretch>
        </p:blipFill>
        <p:spPr>
          <a:xfrm>
            <a:off x="7129336" y="4657398"/>
            <a:ext cx="7406902" cy="348041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DD3A41E-EB7B-D17C-7DE5-4DC1071E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434" t="43760" r="2189" b="15952"/>
          <a:stretch>
            <a:fillRect/>
          </a:stretch>
        </p:blipFill>
        <p:spPr>
          <a:xfrm>
            <a:off x="454081" y="3908160"/>
            <a:ext cx="6366076" cy="205264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35E96D7D-E181-5804-ACE0-5AE5FB1C8FA8}"/>
              </a:ext>
            </a:extLst>
          </p:cNvPr>
          <p:cNvSpPr txBox="1"/>
          <p:nvPr/>
        </p:nvSpPr>
        <p:spPr>
          <a:xfrm>
            <a:off x="8474691" y="3608939"/>
            <a:ext cx="517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誤差最高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pixel: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視為缺陷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(1,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其餘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95%: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正常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(0,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黑色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0" y="1944547"/>
            <a:ext cx="9144000" cy="3497629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5486400" y="5442177"/>
            <a:ext cx="9144000" cy="2787423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6347938" y="5411697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F201E7-139A-1CCD-A65E-3A09187A70CD}"/>
              </a:ext>
            </a:extLst>
          </p:cNvPr>
          <p:cNvSpPr txBox="1"/>
          <p:nvPr/>
        </p:nvSpPr>
        <p:spPr>
          <a:xfrm>
            <a:off x="5998443" y="2535412"/>
            <a:ext cx="7405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成功建立一套無監督 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SEM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微結構分析管線，可處理大量材料影像並自動萃取特徵。</a:t>
            </a:r>
            <a:b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• K-means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分群結果具材料科學上的一致性，能反映不同微結構形態。</a:t>
            </a:r>
            <a:b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• Autoencoder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的重建誤差可生成缺陷熱圖與 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defect mask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，準確定位異常區域。</a:t>
            </a:r>
            <a:b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方法不依賴人工標註，具高擴展性，適合應用於品質檢測與製程監控。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0"/>
          <p:cNvSpPr/>
          <p:nvPr/>
        </p:nvSpPr>
        <p:spPr>
          <a:xfrm>
            <a:off x="5998443" y="11768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結論</a:t>
            </a:r>
            <a:endParaRPr lang="en-US" sz="44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B33AC5-35EA-35E1-08B2-D4674BCC0955}"/>
              </a:ext>
            </a:extLst>
          </p:cNvPr>
          <p:cNvSpPr txBox="1"/>
          <p:nvPr/>
        </p:nvSpPr>
        <p:spPr>
          <a:xfrm>
            <a:off x="5998443" y="5644277"/>
            <a:ext cx="73614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參考文獻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D. Kumar, P. C. Agraharam, and S.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Namilae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"Unsupervised anomaly detection in composite manufacturing using autoencoders and cluster-specific thresholding,"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Manuf. Lett.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45, pp. 101-106, 2025,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10.1016/j.mfglet.2025.08.001.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C. Kunselman, S. Sheikh, M. Mikkelsen, V. Attari, and R.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Arróyave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"Microstructure classification in the unsupervised context,"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Acta Mater.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223, Art. no. 117434, 2022,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10.1016/j.actamat.2021.117434.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338" y="1410936"/>
            <a:ext cx="5686663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動機</a:t>
            </a:r>
            <a:r>
              <a:rPr lang="en-US" altLang="zh-TW" sz="3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:</a:t>
            </a:r>
            <a:r>
              <a:rPr lang="zh-TW" altLang="en-US" sz="3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 </a:t>
            </a:r>
            <a:endParaRPr lang="en-US" altLang="zh-TW" sz="34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Inter Bold" pitchFamily="34" charset="-120"/>
            </a:endParaRPr>
          </a:p>
          <a:p>
            <a:pPr marL="0" indent="0" algn="l">
              <a:lnSpc>
                <a:spcPts val="4300"/>
              </a:lnSpc>
              <a:buNone/>
            </a:pPr>
            <a:r>
              <a:rPr lang="en-US" altLang="zh-TW" sz="3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Why SEM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？ </a:t>
            </a:r>
          </a:p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Why Unsupervised Learning?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2337" y="3345407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SEM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是材料科學中最重要的分析工具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2336" y="5306393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非監督式學習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1" cy="822960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E17229F-8C8A-304D-02B6-753C06417C58}"/>
              </a:ext>
            </a:extLst>
          </p:cNvPr>
          <p:cNvSpPr txBox="1"/>
          <p:nvPr/>
        </p:nvSpPr>
        <p:spPr>
          <a:xfrm>
            <a:off x="845016" y="3705955"/>
            <a:ext cx="52213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人工判讀缺陷：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耗時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主觀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易漏判</a:t>
            </a:r>
          </a:p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8F35EB-7A8B-3C79-57CB-0A7A6FD46302}"/>
              </a:ext>
            </a:extLst>
          </p:cNvPr>
          <p:cNvSpPr txBox="1"/>
          <p:nvPr/>
        </p:nvSpPr>
        <p:spPr>
          <a:xfrm>
            <a:off x="845016" y="5788916"/>
            <a:ext cx="52213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缺陷通常非常稀少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272" y="0"/>
            <a:ext cx="349412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0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Dataset and Pre-processing Strategy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29538"/>
            <a:ext cx="3664744" cy="2241233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 flipH="1">
            <a:off x="766015" y="2029539"/>
            <a:ext cx="85368" cy="224123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011437" y="2116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數據來源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1437" y="2446459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GrainSize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SEM</a:t>
            </a:r>
            <a:r>
              <a:rPr lang="zh-TW" alt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zh-TW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提供</a:t>
            </a: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不同晶粒尺寸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的微結構圖像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。(422</a:t>
            </a: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張影像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)</a:t>
            </a:r>
          </a:p>
          <a:p>
            <a:pPr>
              <a:lnSpc>
                <a:spcPts val="285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https://www.kaggle.com/datasets/dragonzhang/grainsize-train</a:t>
            </a:r>
          </a:p>
        </p:txBody>
      </p:sp>
      <p:sp>
        <p:nvSpPr>
          <p:cNvPr id="8" name="Shape 5"/>
          <p:cNvSpPr/>
          <p:nvPr/>
        </p:nvSpPr>
        <p:spPr>
          <a:xfrm>
            <a:off x="824912" y="4616231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94432" y="46162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173646" y="487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影像特性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73646" y="5363944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高解析度灰階影像</a:t>
            </a:r>
            <a:endParaRPr lang="en-US" altLang="zh-TW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有明顯的微結構紋理</a:t>
            </a:r>
            <a:endParaRPr lang="en-US" altLang="zh-TW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沒有標註缺陷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非監督</a:t>
            </a:r>
            <a:r>
              <a:rPr lang="en-US" altLang="zh-TW" sz="175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F2D69A21-F98D-C5EC-FEC9-E2FB5BB162AF}"/>
              </a:ext>
            </a:extLst>
          </p:cNvPr>
          <p:cNvSpPr/>
          <p:nvPr/>
        </p:nvSpPr>
        <p:spPr>
          <a:xfrm>
            <a:off x="5760208" y="2035099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089E29B6-EF50-EE57-5612-027EAEC7D3F6}"/>
              </a:ext>
            </a:extLst>
          </p:cNvPr>
          <p:cNvSpPr/>
          <p:nvPr/>
        </p:nvSpPr>
        <p:spPr>
          <a:xfrm>
            <a:off x="5729728" y="203509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7AD31F5A-FFDC-617A-4913-1AEBAD673AB0}"/>
              </a:ext>
            </a:extLst>
          </p:cNvPr>
          <p:cNvSpPr/>
          <p:nvPr/>
        </p:nvSpPr>
        <p:spPr>
          <a:xfrm>
            <a:off x="5969222" y="2098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圖像</a:t>
            </a:r>
            <a:r>
              <a:rPr lang="zh-TW" altLang="en-US" sz="22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前處理</a:t>
            </a:r>
            <a:endParaRPr 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E1B5CAF-4FF6-6455-3F2A-7C1B27858935}"/>
              </a:ext>
            </a:extLst>
          </p:cNvPr>
          <p:cNvSpPr/>
          <p:nvPr/>
        </p:nvSpPr>
        <p:spPr>
          <a:xfrm>
            <a:off x="5966661" y="2515279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將原始圖像</a:t>
            </a: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</a:t>
            </a:r>
            <a:r>
              <a:rPr lang="en-US" altLang="zh-TW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normalize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zh-TW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2. Resize (512</a:t>
            </a:r>
            <a:r>
              <a:rPr lang="zh-TW" alt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*</a:t>
            </a:r>
            <a:r>
              <a:rPr lang="en-US" altLang="zh-TW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512)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3. 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切割成超過</a:t>
            </a: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80,000 個 64x64 像素的小塊 (patches)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D32B367-9E34-CA28-43FE-D415C2E6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40" y="4616231"/>
            <a:ext cx="2609468" cy="209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FD70710-FF83-BE5D-6935-B24E411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93" y="4616231"/>
            <a:ext cx="2609469" cy="209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720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方法學流程</a:t>
            </a:r>
            <a:endParaRPr lang="en-US" sz="4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1647468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1218" y="187071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1. 圖像預處理 (分塊)</a:t>
            </a:r>
            <a:endParaRPr lang="en-US" sz="2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21218" y="2353508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將大型 SEM 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圖像分割成小塊，增加數據量並聚焦局部特徵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2987278"/>
            <a:ext cx="1116449" cy="16438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1218" y="321052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2. 無監督式聚類</a:t>
            </a:r>
            <a:endParaRPr lang="en-US" sz="2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21218" y="3693319"/>
            <a:ext cx="624125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(主成分分析 PCA + K-Means)，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識別並分組相似的微結構模式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6" y="4631174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1218" y="485441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3. 模型訓練</a:t>
            </a:r>
            <a:endParaRPr lang="en-US" sz="2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21218" y="5337215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(卷積自編碼器 CAE)，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學習正常微結構的低維表示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" y="5970984"/>
            <a:ext cx="1116449" cy="16438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1218" y="6194227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4. 缺陷檢測</a:t>
            </a:r>
            <a:endParaRPr lang="en-US" sz="21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21218" y="6677025"/>
            <a:ext cx="661766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(重建誤差分析)，</a:t>
            </a:r>
            <a:r>
              <a:rPr lang="en-US" sz="175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透過比較原始圖像與重建圖像的差異來定位缺陷</a:t>
            </a:r>
            <a:endParaRPr lang="en-US" sz="17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1217-28DD-1A95-C14C-181B00E7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1765BA1-9942-530C-3D46-8CCBA5FE32F1}"/>
              </a:ext>
            </a:extLst>
          </p:cNvPr>
          <p:cNvSpPr/>
          <p:nvPr/>
        </p:nvSpPr>
        <p:spPr>
          <a:xfrm>
            <a:off x="793790" y="529712"/>
            <a:ext cx="1325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Dataset and Pre-processing Strategy (code)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8438AA2-CDCD-1E29-95D1-EC836ED2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81" t="31311" r="50000" b="24907"/>
          <a:stretch>
            <a:fillRect/>
          </a:stretch>
        </p:blipFill>
        <p:spPr>
          <a:xfrm>
            <a:off x="576624" y="1348495"/>
            <a:ext cx="6205289" cy="355333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7B66B18-B9A6-65EC-2B68-F6B7A7C72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81" t="28480" r="55222" b="5995"/>
          <a:stretch>
            <a:fillRect/>
          </a:stretch>
        </p:blipFill>
        <p:spPr>
          <a:xfrm>
            <a:off x="9271324" y="1348495"/>
            <a:ext cx="3613262" cy="35533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4214B7B-D7AF-ECAC-745F-77C2B760A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27" t="38607" r="12341" b="27736"/>
          <a:stretch>
            <a:fillRect/>
          </a:stretch>
        </p:blipFill>
        <p:spPr>
          <a:xfrm>
            <a:off x="576624" y="5104436"/>
            <a:ext cx="13949603" cy="30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8B89-5CFF-0CC8-841A-FBE5BC57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D23D425-7221-7133-9F55-2810AE0C1B18}"/>
              </a:ext>
            </a:extLst>
          </p:cNvPr>
          <p:cNvSpPr/>
          <p:nvPr/>
        </p:nvSpPr>
        <p:spPr>
          <a:xfrm>
            <a:off x="793790" y="529712"/>
            <a:ext cx="1325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Dataset and Pre-processing Strategy </a:t>
            </a:r>
            <a:r>
              <a:rPr lang="en-US" altLang="zh-TW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2.</a:t>
            </a: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(code)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0DB94-9B97-5ECC-9147-3E7B4E31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" t="29673" r="47073" b="22524"/>
          <a:stretch>
            <a:fillRect/>
          </a:stretch>
        </p:blipFill>
        <p:spPr>
          <a:xfrm>
            <a:off x="243069" y="1385898"/>
            <a:ext cx="7527904" cy="42393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01153-0F98-F8BB-BBEA-A94B02D6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81" t="33693" r="52136" b="6143"/>
          <a:stretch>
            <a:fillRect/>
          </a:stretch>
        </p:blipFill>
        <p:spPr>
          <a:xfrm>
            <a:off x="7766614" y="1385898"/>
            <a:ext cx="6736465" cy="55950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70A7FCD-06BE-7190-2036-2CCDC8392B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73" t="75054" r="24921" b="13440"/>
          <a:stretch>
            <a:fillRect/>
          </a:stretch>
        </p:blipFill>
        <p:spPr>
          <a:xfrm>
            <a:off x="243069" y="6980918"/>
            <a:ext cx="14260010" cy="116612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E0D054-1356-F61D-3CEE-AC36A46669EF}"/>
              </a:ext>
            </a:extLst>
          </p:cNvPr>
          <p:cNvSpPr txBox="1"/>
          <p:nvPr/>
        </p:nvSpPr>
        <p:spPr>
          <a:xfrm>
            <a:off x="532435" y="6065134"/>
            <a:ext cx="692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省記憶體以及減少訓練時間小秘訣</a:t>
            </a:r>
          </a:p>
        </p:txBody>
      </p:sp>
    </p:spTree>
    <p:extLst>
      <p:ext uri="{BB962C8B-B14F-4D97-AF65-F5344CB8AC3E}">
        <p14:creationId xmlns:p14="http://schemas.microsoft.com/office/powerpoint/2010/main" val="386458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688" y="528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微結構聚類與識別</a:t>
            </a:r>
            <a:endParaRPr lang="en-US" sz="44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6688" y="158864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+ K-means Clustering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2400" y="23196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主成分分析 (PCA):</a:t>
            </a: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用於降低數據維度，提取關鍵特徵</a:t>
            </a: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。</a:t>
            </a:r>
          </a:p>
          <a:p>
            <a:pPr>
              <a:lnSpc>
                <a:spcPts val="2850"/>
              </a:lnSpc>
              <a:buSzPct val="100000"/>
            </a:pPr>
            <a:r>
              <a:rPr lang="zh-TW" alt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4096(64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64)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維 →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PCA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壓到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50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維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2400" y="31810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TW" alt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</a:t>
            </a:r>
            <a:r>
              <a:rPr 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K-Means 聚類:</a:t>
            </a:r>
            <a:r>
              <a:rPr 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將晶粒結構自動劃分為 5 </a:t>
            </a:r>
            <a:r>
              <a:rPr lang="en-US" sz="2000" dirty="0" err="1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個形態學上的類別</a:t>
            </a:r>
            <a:endParaRPr lang="en-US" sz="2000" dirty="0">
              <a:solidFill>
                <a:srgbClr val="272525"/>
              </a:solidFill>
              <a:latin typeface="標楷體" panose="03000509000000000000" pitchFamily="65" charset="-120"/>
              <a:ea typeface="標楷體" panose="03000509000000000000" pitchFamily="65" charset="-120"/>
              <a:cs typeface="Inter" pitchFamily="34" charset="-120"/>
            </a:endParaRPr>
          </a:p>
          <a:p>
            <a:pPr>
              <a:lnSpc>
                <a:spcPts val="2850"/>
              </a:lnSpc>
              <a:buSzPct val="100000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各群代表不同微結構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pattern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9901" y="39598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zh-TW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Cluster </a:t>
            </a:r>
            <a:r>
              <a:rPr lang="zh-TW" alt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作圖</a:t>
            </a:r>
            <a:r>
              <a:rPr lang="en-US" sz="2000" b="1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: </a:t>
            </a:r>
            <a:r>
              <a:rPr lang="zh-TW" alt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把 </a:t>
            </a:r>
            <a:r>
              <a:rPr lang="en-US" altLang="zh-TW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PCA</a:t>
            </a:r>
            <a:r>
              <a:rPr lang="zh-TW" alt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降為到 </a:t>
            </a:r>
            <a:r>
              <a:rPr lang="en-US" altLang="zh-TW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2</a:t>
            </a:r>
            <a:r>
              <a:rPr lang="zh-TW" altLang="en-US" sz="2000" dirty="0">
                <a:solidFill>
                  <a:srgbClr val="272525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 pitchFamily="34" charset="-120"/>
              </a:rPr>
              <a:t> 維作圖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493EE9-EF5C-BC62-DAAD-E90C0136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21" t="41323" r="15779" b="22082"/>
          <a:stretch>
            <a:fillRect/>
          </a:stretch>
        </p:blipFill>
        <p:spPr>
          <a:xfrm>
            <a:off x="7442522" y="245666"/>
            <a:ext cx="7047976" cy="40668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F47A92-38AB-B5A8-64EC-7779FB5D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71" t="41323" r="4811" b="22223"/>
          <a:stretch>
            <a:fillRect/>
          </a:stretch>
        </p:blipFill>
        <p:spPr>
          <a:xfrm>
            <a:off x="7442521" y="4490977"/>
            <a:ext cx="7047977" cy="36344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F888209-7F42-D98C-43EC-A6DF17159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19" y="4368452"/>
            <a:ext cx="4340506" cy="3756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11C81-FB42-36D3-3F94-61754B602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60CBBB1-312B-BFDB-132B-0603F2DCB6A3}"/>
              </a:ext>
            </a:extLst>
          </p:cNvPr>
          <p:cNvSpPr/>
          <p:nvPr/>
        </p:nvSpPr>
        <p:spPr>
          <a:xfrm>
            <a:off x="390471" y="237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微結構聚類與識別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6AFD848-1CF0-6C20-B0CC-EEDD11D972BD}"/>
              </a:ext>
            </a:extLst>
          </p:cNvPr>
          <p:cNvSpPr/>
          <p:nvPr/>
        </p:nvSpPr>
        <p:spPr>
          <a:xfrm>
            <a:off x="390471" y="117545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+ K-means Clustering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BF00E4C-57ED-32D4-1550-A3356921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228" y="2993061"/>
            <a:ext cx="4676172" cy="523653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B5C53E3-174F-FE7C-CD9F-7EBE5276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425" y="3078866"/>
            <a:ext cx="4599549" cy="51507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A1CC0BA-6239-E836-7D29-F81A66F8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78867"/>
            <a:ext cx="4599549" cy="51507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97EED0-EE85-5D31-5B69-5B886F030862}"/>
              </a:ext>
            </a:extLst>
          </p:cNvPr>
          <p:cNvSpPr txBox="1"/>
          <p:nvPr/>
        </p:nvSpPr>
        <p:spPr>
          <a:xfrm>
            <a:off x="390471" y="1896127"/>
            <a:ext cx="511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Second-Phase / High</a:t>
            </a: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-Contrast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D796D-DBA2-3BD6-3534-B470E733739B}"/>
              </a:ext>
            </a:extLst>
          </p:cNvPr>
          <p:cNvSpPr txBox="1"/>
          <p:nvPr/>
        </p:nvSpPr>
        <p:spPr>
          <a:xfrm>
            <a:off x="10174308" y="1896126"/>
            <a:ext cx="511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Grain-Boundary-Dominant with Light Second-Phase Presence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8004D3-88B5-2F84-7F7E-B025AF32DDB5}"/>
              </a:ext>
            </a:extLst>
          </p:cNvPr>
          <p:cNvSpPr txBox="1"/>
          <p:nvPr/>
        </p:nvSpPr>
        <p:spPr>
          <a:xfrm>
            <a:off x="4898857" y="1899911"/>
            <a:ext cx="511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Boundary + Medium Contrast Transitional Zones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5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49363-F5AC-28A3-4947-0D7F4873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AE880FC-4D19-E023-E177-83740690EF88}"/>
              </a:ext>
            </a:extLst>
          </p:cNvPr>
          <p:cNvSpPr/>
          <p:nvPr/>
        </p:nvSpPr>
        <p:spPr>
          <a:xfrm>
            <a:off x="390471" y="237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 Bold" pitchFamily="34" charset="-120"/>
              </a:rPr>
              <a:t>微結構聚類與識別</a:t>
            </a:r>
            <a:endParaRPr lang="en-US" sz="44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1159B29-D094-42AB-CA7C-4F47F31057CA}"/>
              </a:ext>
            </a:extLst>
          </p:cNvPr>
          <p:cNvSpPr/>
          <p:nvPr/>
        </p:nvSpPr>
        <p:spPr>
          <a:xfrm>
            <a:off x="390471" y="117545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+ K-means Clustering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F282A31-61F7-4D30-C4BA-1A367824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5426"/>
            <a:ext cx="5429325" cy="469941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B8EFBF2-090C-9ADD-F28E-7910D4BD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319" y="3355988"/>
            <a:ext cx="4352081" cy="487361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1EF0E29-868E-37E3-741A-42802113D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56" y="3355988"/>
            <a:ext cx="4347931" cy="486896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C952B9B0-68CD-813E-BA62-48F36D34F84D}"/>
              </a:ext>
            </a:extLst>
          </p:cNvPr>
          <p:cNvSpPr txBox="1"/>
          <p:nvPr/>
        </p:nvSpPr>
        <p:spPr>
          <a:xfrm>
            <a:off x="6061061" y="2264159"/>
            <a:ext cx="387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Dark-Phase / Highly Textured Zones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0D040F7-D6B1-A875-B0A0-0961B5CD22E2}"/>
              </a:ext>
            </a:extLst>
          </p:cNvPr>
          <p:cNvSpPr txBox="1"/>
          <p:nvPr/>
        </p:nvSpPr>
        <p:spPr>
          <a:xfrm>
            <a:off x="10519350" y="2264159"/>
            <a:ext cx="387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 Boundary / Low-Texture Regions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5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683</Words>
  <Application>Microsoft Office PowerPoint</Application>
  <PresentationFormat>自訂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Times New Roman</vt:lpstr>
      <vt:lpstr>Inter Bold</vt:lpstr>
      <vt:lpstr>Inter</vt:lpstr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VivoBook</dc:creator>
  <cp:lastModifiedBy>家毓 梁</cp:lastModifiedBy>
  <cp:revision>3</cp:revision>
  <dcterms:created xsi:type="dcterms:W3CDTF">2025-12-09T09:26:47Z</dcterms:created>
  <dcterms:modified xsi:type="dcterms:W3CDTF">2025-12-14T12:52:16Z</dcterms:modified>
</cp:coreProperties>
</file>